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0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93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34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529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02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90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66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3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273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299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686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07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47194-9536-43F1-A126-7E8ABA4BC48B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E291F-AED5-46AB-88E3-6D7B0C5CC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44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над диссертацией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480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ссылок в тексте: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 выражает интересы крупных социальных групп, политический лидер в процессе своей деятельности, неизбежно решает различные социальные задачи, играя множественные роли, выполняя многообразные функции. Причем в политическом пространстве многофункциональный характер деятельности лидера, сориентированный на сбалансированность различных интересов, как правило, придает его поведению корпоративно-групповой характер. [2, c.127]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312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1. Введение – до 5-10 л. (актуальность, цели и задачи, гипотеза, обоснование рамок исследования и его структуры, апробация диссертации)</a:t>
            </a:r>
          </a:p>
          <a:p>
            <a:r>
              <a:rPr lang="ru-RU" dirty="0" smtClean="0"/>
              <a:t>2. Глава 1 (теоретическая – литература и методы) – 20 л.</a:t>
            </a:r>
          </a:p>
          <a:p>
            <a:r>
              <a:rPr lang="ru-RU" dirty="0" smtClean="0"/>
              <a:t>3. Глава 2 (общая характеристика среды, институтов, персоналий) – 20 л.</a:t>
            </a:r>
          </a:p>
          <a:p>
            <a:r>
              <a:rPr lang="ru-RU" dirty="0" smtClean="0"/>
              <a:t>4. Глава 3 (собственный анализ в соответствии с темой и целью работы) – 25 л.</a:t>
            </a:r>
          </a:p>
          <a:p>
            <a:r>
              <a:rPr lang="ru-RU" sz="2600" dirty="0" smtClean="0"/>
              <a:t>В конце 2 и 3 главы выводы по главе – до 500 </a:t>
            </a:r>
            <a:r>
              <a:rPr lang="ru-RU" sz="2600" dirty="0" err="1" smtClean="0"/>
              <a:t>зн</a:t>
            </a:r>
            <a:r>
              <a:rPr lang="ru-RU" sz="2600" dirty="0" smtClean="0"/>
              <a:t>.</a:t>
            </a:r>
          </a:p>
          <a:p>
            <a:r>
              <a:rPr lang="ru-RU" dirty="0" smtClean="0"/>
              <a:t>5. Заключение (общие выводы) – до 5 л.</a:t>
            </a:r>
          </a:p>
          <a:p>
            <a:r>
              <a:rPr lang="ru-RU" dirty="0" smtClean="0"/>
              <a:t>6. Список литературы и источников</a:t>
            </a:r>
          </a:p>
          <a:p>
            <a:r>
              <a:rPr lang="ru-RU" dirty="0" smtClean="0"/>
              <a:t>7. Приложения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702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работы над диссертацией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Глава 2.</a:t>
            </a:r>
          </a:p>
          <a:p>
            <a:r>
              <a:rPr lang="ru-RU" dirty="0" smtClean="0"/>
              <a:t>2. Глава 3.</a:t>
            </a:r>
          </a:p>
          <a:p>
            <a:r>
              <a:rPr lang="ru-RU" dirty="0" smtClean="0"/>
              <a:t>3. Глава 1.</a:t>
            </a:r>
          </a:p>
          <a:p>
            <a:r>
              <a:rPr lang="ru-RU" dirty="0" smtClean="0"/>
              <a:t>4. Заключение.</a:t>
            </a:r>
          </a:p>
          <a:p>
            <a:r>
              <a:rPr lang="ru-RU" dirty="0" smtClean="0"/>
              <a:t>5. Введение.</a:t>
            </a:r>
          </a:p>
          <a:p>
            <a:r>
              <a:rPr lang="ru-RU" dirty="0" smtClean="0"/>
              <a:t>6. Список литературы и источников.</a:t>
            </a:r>
          </a:p>
          <a:p>
            <a:r>
              <a:rPr lang="ru-RU" dirty="0" smtClean="0"/>
              <a:t>7. Приложения.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166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к тексту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Форматирование страницы. Поля: верхние и нижние – 2 см; левое – 2,5 – 3 см, правое – 1,5 см.</a:t>
            </a:r>
          </a:p>
          <a:p>
            <a:r>
              <a:rPr lang="ru-RU" dirty="0" smtClean="0"/>
              <a:t>Шрифт Таймс Нью Роман, кегль 14.</a:t>
            </a:r>
          </a:p>
          <a:p>
            <a:r>
              <a:rPr lang="ru-RU" dirty="0" smtClean="0"/>
              <a:t>Интервал 1,5</a:t>
            </a:r>
          </a:p>
          <a:p>
            <a:r>
              <a:rPr lang="ru-RU" dirty="0" smtClean="0"/>
              <a:t>Отступ автоматический – 1, 25 см</a:t>
            </a:r>
          </a:p>
          <a:p>
            <a:r>
              <a:rPr lang="ru-RU" b="1" dirty="0" smtClean="0"/>
              <a:t>Важно</a:t>
            </a:r>
            <a:r>
              <a:rPr lang="ru-RU" dirty="0" smtClean="0"/>
              <a:t>: в тексте должно использоваться не более трех видов шрифта, например: обычный, курсив, полужирный (полужирный курсив уже не используется, как и подчеркивание)</a:t>
            </a:r>
          </a:p>
          <a:p>
            <a:r>
              <a:rPr lang="ru-RU" dirty="0" smtClean="0"/>
              <a:t>Обязательно нумерация страниц. На титульном листе номер не ставится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135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Образец титульного листа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908720"/>
            <a:ext cx="6480720" cy="57606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400" dirty="0" smtClean="0"/>
              <a:t>МИНИСТЕРСТВО ОБРАЗОВАНИЯ И НАУКИ РОССИЙСКОЙ ФЕДЕРАЦИИ</a:t>
            </a:r>
          </a:p>
          <a:p>
            <a:pPr algn="ctr"/>
            <a:r>
              <a:rPr lang="ru-RU" sz="1400" dirty="0" smtClean="0"/>
              <a:t>ФЕДЕРАЛЬНОЕ ГОСУДАРСТВЕННОЕ БЮДЖЕТНОЕ ОБРАЗОВАТЕЛЬНОЕ УЧРЕЖДЕНИЕ ВЫСШЕГО ПРОФЕССИОНАЛЬНОГО ОБРАЗОВАНИЯ</a:t>
            </a:r>
          </a:p>
          <a:p>
            <a:pPr algn="ctr"/>
            <a:r>
              <a:rPr lang="ru-RU" sz="1400" dirty="0" smtClean="0"/>
              <a:t>«ДОНСКОЙ ГОСУДАРСТВЕННЫЙ ТЕХНИЧЕСКИЙ УНИВЕРСИТEТ»</a:t>
            </a:r>
          </a:p>
          <a:p>
            <a:endParaRPr lang="ru-RU" sz="1400" dirty="0" smtClean="0"/>
          </a:p>
          <a:p>
            <a:pPr algn="ctr"/>
            <a:r>
              <a:rPr lang="ru-RU" sz="1400" dirty="0" smtClean="0"/>
              <a:t>КАФЕДРА «СВЯЗИ С ОБЩЕСТВЕННОСТЬЮ»</a:t>
            </a:r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pPr algn="ctr"/>
            <a:r>
              <a:rPr lang="ru-RU" sz="1400" dirty="0" smtClean="0"/>
              <a:t>Фамилия, Имя, Отчество</a:t>
            </a:r>
          </a:p>
          <a:p>
            <a:pPr algn="ctr"/>
            <a:r>
              <a:rPr lang="ru-RU" sz="1400" dirty="0" smtClean="0"/>
              <a:t>Название 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Диссертация на соискание ученой степени магистра … наук</a:t>
            </a:r>
          </a:p>
          <a:p>
            <a:pPr algn="ctr"/>
            <a:r>
              <a:rPr lang="ru-RU" sz="1400" dirty="0" smtClean="0"/>
              <a:t>Специальность – шифр и название специальности </a:t>
            </a:r>
            <a:endParaRPr lang="ru-RU" sz="1400" dirty="0"/>
          </a:p>
          <a:p>
            <a:endParaRPr lang="ru-RU" sz="1400" dirty="0" smtClean="0"/>
          </a:p>
          <a:p>
            <a:pPr algn="r"/>
            <a:r>
              <a:rPr lang="ru-RU" sz="1400" dirty="0" smtClean="0"/>
              <a:t>Научный руководитель – степень, звание, должность, ФИО</a:t>
            </a:r>
          </a:p>
          <a:p>
            <a:pPr algn="r"/>
            <a:r>
              <a:rPr lang="ru-RU" sz="1400" dirty="0" smtClean="0"/>
              <a:t>Рецензент – степень, звание, должность, ФИО</a:t>
            </a:r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pPr algn="ctr"/>
            <a:r>
              <a:rPr lang="ru-RU" sz="1400" dirty="0" smtClean="0"/>
              <a:t>Ростов-на-Дону</a:t>
            </a:r>
          </a:p>
          <a:p>
            <a:pPr algn="ctr"/>
            <a:r>
              <a:rPr lang="ru-RU" sz="1400" dirty="0" smtClean="0"/>
              <a:t>2014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97064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 втором листе – содержание работы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899844"/>
            <a:ext cx="5219923" cy="5921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563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Оформление списка литературы в соответствии </a:t>
            </a:r>
            <a:br>
              <a:rPr lang="ru-RU" sz="2400" dirty="0" smtClean="0"/>
            </a:br>
            <a:r>
              <a:rPr lang="ru-RU" sz="2400" dirty="0" smtClean="0"/>
              <a:t>с ГОСТом 2008.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Монографии: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7488832" cy="348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029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Статьи: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274838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Канапьянова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Р. Женщины во властных структурах // Социологические исследования. – 2009.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С. 68-75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Никовская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 Женщины в политике: «за» и «против» // URL: www.spravedlivie.ru/i_ghenthiny_v_ politike_za_i_protiv.htm (дата обращения 25.03.2011). </a:t>
            </a:r>
          </a:p>
        </p:txBody>
      </p:sp>
    </p:spTree>
    <p:extLst>
      <p:ext uri="{BB962C8B-B14F-4D97-AF65-F5344CB8AC3E}">
        <p14:creationId xmlns:p14="http://schemas.microsoft.com/office/powerpoint/2010/main" val="3688454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ссылок в тексте: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По социальной категории (имидж политика, бизнесмена и т.д.),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9) По длительности существования (общий – ситуативный),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10) По параметрам проявления (средовой,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габаритарный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овеществленный, вербальный, кинетический) и др. 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указанные основания применимы и к имиджу в политике. Можно выделить и различные основания применимые лишь к политическим имиджам: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По субъекту (имидж политического деятеля, имидж партии, движения);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По стадии избирательной кампании (исходный, текущий, вторичный);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</a:t>
            </a:r>
          </a:p>
          <a:p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Шербинина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Н.Г. Указ. соч. – С.74.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5494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539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Работа над диссертацией</vt:lpstr>
      <vt:lpstr>Структура</vt:lpstr>
      <vt:lpstr>Порядок работы над диссертацией</vt:lpstr>
      <vt:lpstr>Требования к тексту</vt:lpstr>
      <vt:lpstr>Образец титульного листа</vt:lpstr>
      <vt:lpstr>На втором листе – содержание работы </vt:lpstr>
      <vt:lpstr>Оформление списка литературы в соответствии  с ГОСТом 2008.  Монографии:</vt:lpstr>
      <vt:lpstr>Статьи:</vt:lpstr>
      <vt:lpstr>Оформление ссылок в тексте:</vt:lpstr>
      <vt:lpstr>Оформление ссылок в тексте: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над диссертацией</dc:title>
  <dc:creator>Morozova</dc:creator>
  <cp:lastModifiedBy>Morozova</cp:lastModifiedBy>
  <cp:revision>4</cp:revision>
  <dcterms:created xsi:type="dcterms:W3CDTF">2014-02-11T06:14:43Z</dcterms:created>
  <dcterms:modified xsi:type="dcterms:W3CDTF">2014-02-11T06:53:56Z</dcterms:modified>
</cp:coreProperties>
</file>