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20" y="-52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139325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073467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60529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740297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529005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096621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488344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952735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182992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346861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710780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547194-9536-43F1-A126-7E8ABA4BC48B}" type="datetimeFigureOut">
              <a:rPr lang="ru-RU" smtClean="0"/>
              <a:t>11.02.2014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EE291F-AED5-46AB-88E3-6D7B0C5CCBC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734429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Работа над диссертацией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0648044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Оформление ссылок в тексте: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Лидер выражает интересы крупных социальных групп, политический лидер в процессе своей деятельности, неизбежно решает различные социальные задачи, играя множественные роли, выполняя многообразные функции. Причем в политическом пространстве многофункциональный характер деятельности лидера, сориентированный на сбалансированность различных интересов, как правило, придает его поведению корпоративно-групповой характер. [2, c.127]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1231227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Структура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4857403"/>
          </a:xfrm>
        </p:spPr>
        <p:txBody>
          <a:bodyPr>
            <a:normAutofit fontScale="77500" lnSpcReduction="20000"/>
          </a:bodyPr>
          <a:lstStyle/>
          <a:p>
            <a:r>
              <a:rPr lang="ru-RU" dirty="0" smtClean="0"/>
              <a:t>1. Введение – до 5-10 л. (актуальность, цели и задачи, гипотеза, обоснование рамок исследования и его структуры, апробация диссертации)</a:t>
            </a:r>
          </a:p>
          <a:p>
            <a:r>
              <a:rPr lang="ru-RU" dirty="0" smtClean="0"/>
              <a:t>2. Глава 1 (теоретическая – литература и методы) – 20 л.</a:t>
            </a:r>
          </a:p>
          <a:p>
            <a:r>
              <a:rPr lang="ru-RU" dirty="0" smtClean="0"/>
              <a:t>3. Глава 2 (общая характеристика среды, институтов, персоналий) – 20 л.</a:t>
            </a:r>
          </a:p>
          <a:p>
            <a:r>
              <a:rPr lang="ru-RU" dirty="0" smtClean="0"/>
              <a:t>4. Глава 3 (собственный анализ в соответствии с темой и целью работы) – 25 л.</a:t>
            </a:r>
          </a:p>
          <a:p>
            <a:r>
              <a:rPr lang="ru-RU" sz="2600" dirty="0" smtClean="0"/>
              <a:t>В конце 2 и 3 главы выводы по главе – до 500 </a:t>
            </a:r>
            <a:r>
              <a:rPr lang="ru-RU" sz="2600" dirty="0" err="1" smtClean="0"/>
              <a:t>зн</a:t>
            </a:r>
            <a:r>
              <a:rPr lang="ru-RU" sz="2600" dirty="0" smtClean="0"/>
              <a:t>.</a:t>
            </a:r>
          </a:p>
          <a:p>
            <a:r>
              <a:rPr lang="ru-RU" dirty="0" smtClean="0"/>
              <a:t>5. Заключение (общие выводы) – до 5 л.</a:t>
            </a:r>
          </a:p>
          <a:p>
            <a:r>
              <a:rPr lang="ru-RU" dirty="0" smtClean="0"/>
              <a:t>6. Список литературы и источников</a:t>
            </a:r>
          </a:p>
          <a:p>
            <a:r>
              <a:rPr lang="ru-RU" dirty="0" smtClean="0"/>
              <a:t>7. Приложения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647027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Порядок работы над диссертацией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1. Глава 2.</a:t>
            </a:r>
          </a:p>
          <a:p>
            <a:r>
              <a:rPr lang="ru-RU" dirty="0" smtClean="0"/>
              <a:t>2. Глава 3.</a:t>
            </a:r>
          </a:p>
          <a:p>
            <a:r>
              <a:rPr lang="ru-RU" dirty="0" smtClean="0"/>
              <a:t>3. Глава 1.</a:t>
            </a:r>
          </a:p>
          <a:p>
            <a:r>
              <a:rPr lang="ru-RU" dirty="0" smtClean="0"/>
              <a:t>4. Заключение.</a:t>
            </a:r>
          </a:p>
          <a:p>
            <a:r>
              <a:rPr lang="ru-RU" dirty="0" smtClean="0"/>
              <a:t>5. Введение.</a:t>
            </a:r>
          </a:p>
          <a:p>
            <a:r>
              <a:rPr lang="ru-RU" dirty="0" smtClean="0"/>
              <a:t>6. Список литературы и источников.</a:t>
            </a:r>
          </a:p>
          <a:p>
            <a:r>
              <a:rPr lang="ru-RU" dirty="0" smtClean="0"/>
              <a:t>7. Приложения.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801663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Требования к тексту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ru-RU" dirty="0" smtClean="0"/>
              <a:t>Форматирование страницы. Поля: верхние и нижние – 2 см; левое – 2,5 – 3 см, правое – 1,5 см.</a:t>
            </a:r>
          </a:p>
          <a:p>
            <a:r>
              <a:rPr lang="ru-RU" dirty="0" smtClean="0"/>
              <a:t>Шрифт Таймс Нью Роман, кегль 14.</a:t>
            </a:r>
          </a:p>
          <a:p>
            <a:r>
              <a:rPr lang="ru-RU" dirty="0" smtClean="0"/>
              <a:t>Интервал 1,5</a:t>
            </a:r>
          </a:p>
          <a:p>
            <a:r>
              <a:rPr lang="ru-RU" dirty="0" smtClean="0"/>
              <a:t>Отступ автоматический – 1, 25 см</a:t>
            </a:r>
          </a:p>
          <a:p>
            <a:r>
              <a:rPr lang="ru-RU" b="1" dirty="0" smtClean="0"/>
              <a:t>Важно</a:t>
            </a:r>
            <a:r>
              <a:rPr lang="ru-RU" dirty="0" smtClean="0"/>
              <a:t>: в тексте должно использоваться не более трех видов шрифта, например: обычный, курсив, полужирный (полужирный курсив уже не используется, как и подчеркивание)</a:t>
            </a:r>
          </a:p>
          <a:p>
            <a:r>
              <a:rPr lang="ru-RU" dirty="0" smtClean="0"/>
              <a:t>Обязательно нумерация страниц. На титульном листе номер не ставится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841354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90066"/>
          </a:xfrm>
        </p:spPr>
        <p:txBody>
          <a:bodyPr>
            <a:noAutofit/>
          </a:bodyPr>
          <a:lstStyle/>
          <a:p>
            <a:r>
              <a:rPr lang="ru-RU" sz="2800" dirty="0" smtClean="0"/>
              <a:t>Образец титульного листа</a:t>
            </a: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331640" y="908720"/>
            <a:ext cx="6480720" cy="5760640"/>
          </a:xfrm>
        </p:spPr>
        <p:txBody>
          <a:bodyPr>
            <a:normAutofit lnSpcReduction="10000"/>
          </a:bodyPr>
          <a:lstStyle/>
          <a:p>
            <a:pPr algn="ctr"/>
            <a:r>
              <a:rPr lang="ru-RU" sz="1400" dirty="0" smtClean="0"/>
              <a:t>МИНИСТЕРСТВО ОБРАЗОВАНИЯ И НАУКИ РОССИЙСКОЙ ФЕДЕРАЦИИ</a:t>
            </a:r>
          </a:p>
          <a:p>
            <a:pPr algn="ctr"/>
            <a:r>
              <a:rPr lang="ru-RU" sz="1400" dirty="0" smtClean="0"/>
              <a:t>ФЕДЕРАЛЬНОЕ ГОСУДАРСТВЕННОЕ БЮДЖЕТНОЕ ОБРАЗОВАТЕЛЬНОЕ УЧРЕЖДЕНИЕ ВЫСШЕГО ПРОФЕССИОНАЛЬНОГО ОБРАЗОВАНИЯ</a:t>
            </a:r>
          </a:p>
          <a:p>
            <a:pPr algn="ctr"/>
            <a:r>
              <a:rPr lang="ru-RU" sz="1400" dirty="0" smtClean="0"/>
              <a:t>«ДОНСКОЙ ГОСУДАРСТВЕННЫЙ ТЕХНИЧЕСКИЙ УНИВЕРСИТEТ»</a:t>
            </a:r>
          </a:p>
          <a:p>
            <a:endParaRPr lang="ru-RU" sz="1400" dirty="0" smtClean="0"/>
          </a:p>
          <a:p>
            <a:pPr algn="ctr"/>
            <a:r>
              <a:rPr lang="ru-RU" sz="1400" dirty="0" smtClean="0"/>
              <a:t>КАФЕДРА «СВЯЗИ С ОБЩЕСТВЕННОСТЬЮ»</a:t>
            </a:r>
          </a:p>
          <a:p>
            <a:endParaRPr lang="ru-RU" sz="1400" dirty="0" smtClean="0"/>
          </a:p>
          <a:p>
            <a:endParaRPr lang="ru-RU" sz="1400" dirty="0"/>
          </a:p>
          <a:p>
            <a:endParaRPr lang="ru-RU" sz="1400" dirty="0" smtClean="0"/>
          </a:p>
          <a:p>
            <a:pPr algn="ctr"/>
            <a:r>
              <a:rPr lang="ru-RU" sz="1400" dirty="0" smtClean="0"/>
              <a:t>Фамилия, Имя, Отчество</a:t>
            </a:r>
          </a:p>
          <a:p>
            <a:pPr algn="ctr"/>
            <a:r>
              <a:rPr lang="ru-RU" sz="1400" dirty="0" smtClean="0"/>
              <a:t>Название </a:t>
            </a:r>
          </a:p>
          <a:p>
            <a:pPr algn="ctr"/>
            <a:endParaRPr lang="ru-RU" sz="1400" dirty="0" smtClean="0"/>
          </a:p>
          <a:p>
            <a:pPr algn="ctr"/>
            <a:r>
              <a:rPr lang="ru-RU" sz="1400" dirty="0" smtClean="0"/>
              <a:t>Диссертация на соискание ученой степени магистра … наук</a:t>
            </a:r>
          </a:p>
          <a:p>
            <a:pPr algn="ctr"/>
            <a:r>
              <a:rPr lang="ru-RU" sz="1400" dirty="0" smtClean="0"/>
              <a:t>Специальность – шифр и название специальности </a:t>
            </a:r>
            <a:endParaRPr lang="ru-RU" sz="1400" dirty="0"/>
          </a:p>
          <a:p>
            <a:endParaRPr lang="ru-RU" sz="1400" dirty="0" smtClean="0"/>
          </a:p>
          <a:p>
            <a:pPr algn="r"/>
            <a:r>
              <a:rPr lang="ru-RU" sz="1400" dirty="0" smtClean="0"/>
              <a:t>Научный руководитель – степень, звание, должность, ФИО</a:t>
            </a:r>
          </a:p>
          <a:p>
            <a:pPr algn="r"/>
            <a:r>
              <a:rPr lang="ru-RU" sz="1400" dirty="0" smtClean="0"/>
              <a:t>Рецензент – степень, звание, должность, ФИО</a:t>
            </a:r>
          </a:p>
          <a:p>
            <a:endParaRPr lang="ru-RU" sz="1400" dirty="0" smtClean="0"/>
          </a:p>
          <a:p>
            <a:endParaRPr lang="ru-RU" sz="1400" dirty="0"/>
          </a:p>
          <a:p>
            <a:endParaRPr lang="ru-RU" sz="1400" dirty="0" smtClean="0"/>
          </a:p>
          <a:p>
            <a:endParaRPr lang="ru-RU" sz="1400" dirty="0"/>
          </a:p>
          <a:p>
            <a:pPr algn="ctr"/>
            <a:r>
              <a:rPr lang="ru-RU" sz="1400" dirty="0" smtClean="0"/>
              <a:t>Ростов-на-Дону</a:t>
            </a:r>
          </a:p>
          <a:p>
            <a:pPr algn="ctr"/>
            <a:r>
              <a:rPr lang="ru-RU" sz="1400" dirty="0" smtClean="0"/>
              <a:t>2014</a:t>
            </a:r>
            <a:endParaRPr lang="ru-RU" sz="1400" dirty="0"/>
          </a:p>
        </p:txBody>
      </p:sp>
    </p:spTree>
    <p:extLst>
      <p:ext uri="{BB962C8B-B14F-4D97-AF65-F5344CB8AC3E}">
        <p14:creationId xmlns:p14="http://schemas.microsoft.com/office/powerpoint/2010/main" val="329706410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r>
              <a:rPr lang="ru-RU" sz="2400" dirty="0" smtClean="0"/>
              <a:t>На втором листе – содержание работы</a:t>
            </a:r>
            <a:br>
              <a:rPr lang="ru-RU" sz="2400" dirty="0" smtClean="0"/>
            </a:br>
            <a:endParaRPr lang="ru-RU" sz="2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84325" y="899844"/>
            <a:ext cx="5219923" cy="59216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21256337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2400" dirty="0" smtClean="0"/>
              <a:t>Оформление списка литературы в соответствии </a:t>
            </a:r>
            <a:br>
              <a:rPr lang="ru-RU" sz="2400" dirty="0" smtClean="0"/>
            </a:br>
            <a:r>
              <a:rPr lang="ru-RU" sz="2400" dirty="0" smtClean="0"/>
              <a:t>с ГОСТом 2008.</a:t>
            </a:r>
            <a:br>
              <a:rPr lang="ru-RU" sz="2400" dirty="0" smtClean="0"/>
            </a:br>
            <a:r>
              <a:rPr lang="ru-RU" sz="2400" dirty="0"/>
              <a:t/>
            </a:r>
            <a:br>
              <a:rPr lang="ru-RU" sz="2400" dirty="0"/>
            </a:br>
            <a:r>
              <a:rPr lang="ru-RU" sz="2400" dirty="0" smtClean="0"/>
              <a:t>Монографии:</a:t>
            </a:r>
            <a:endParaRPr lang="ru-RU" sz="2400" dirty="0"/>
          </a:p>
        </p:txBody>
      </p:sp>
      <p:pic>
        <p:nvPicPr>
          <p:cNvPr id="2050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9592" y="1772816"/>
            <a:ext cx="7488832" cy="34817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94402930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Статьи:</a:t>
            </a:r>
            <a:endParaRPr lang="ru-RU" dirty="0"/>
          </a:p>
        </p:txBody>
      </p:sp>
      <p:sp>
        <p:nvSpPr>
          <p:cNvPr id="7" name="Прямоугольник 6"/>
          <p:cNvSpPr/>
          <p:nvPr/>
        </p:nvSpPr>
        <p:spPr>
          <a:xfrm>
            <a:off x="899592" y="2274838"/>
            <a:ext cx="7416824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Канапьянова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Р. Женщины во властных структурах // Социологические исследования. – 2009. 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№ 2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– С. 68-75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  <a:p>
            <a:pPr lvl="0"/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r>
              <a:rPr lang="ru-RU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Никовская</a:t>
            </a:r>
            <a:r>
              <a:rPr lang="ru-RU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Л. Женщины в политике: «за» и «против» // URL: www.spravedlivie.ru/i_ghenthiny_v_ politike_za_i_protiv.htm (дата обращения 25.03.2011). </a:t>
            </a:r>
          </a:p>
        </p:txBody>
      </p:sp>
    </p:spTree>
    <p:extLst>
      <p:ext uri="{BB962C8B-B14F-4D97-AF65-F5344CB8AC3E}">
        <p14:creationId xmlns:p14="http://schemas.microsoft.com/office/powerpoint/2010/main" val="36884548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Оформление ссылок в тексте:</a:t>
            </a:r>
            <a:endParaRPr lang="ru-RU" sz="28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8) По социальной категории (имидж политика, бизнесмена и т.д.),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9) По длительности существования (общий – ситуативный),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10) По параметрам проявления (средовой, </a:t>
            </a:r>
            <a:r>
              <a:rPr lang="ru-RU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габаритарный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овеществленный, вербальный, кинетический) и др. </a:t>
            </a:r>
            <a:r>
              <a:rPr lang="ru-RU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Все указанные основания применимы и к имиджу в политике. Можно выделить и различные основания применимые лишь к политическим имиджам: 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1) По субъекту (имидж политического деятеля, имидж партии, движения);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2) По стадии избирательной кампании (исходный, текущий, вторичный);</a:t>
            </a:r>
          </a:p>
          <a:p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______________________</a:t>
            </a:r>
          </a:p>
          <a:p>
            <a:r>
              <a:rPr lang="ru-RU" baseline="30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1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dirty="0" err="1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Шербинина</a:t>
            </a:r>
            <a:r>
              <a:rPr lang="ru-RU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Н.Г. Указ. соч. – С.74.</a:t>
            </a:r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63549423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</TotalTime>
  <Words>539</Words>
  <Application>Microsoft Office PowerPoint</Application>
  <PresentationFormat>Экран (4:3)</PresentationFormat>
  <Paragraphs>65</Paragraphs>
  <Slides>10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1" baseType="lpstr">
      <vt:lpstr>Тема Office</vt:lpstr>
      <vt:lpstr>Работа над диссертацией</vt:lpstr>
      <vt:lpstr>Структура</vt:lpstr>
      <vt:lpstr>Порядок работы над диссертацией</vt:lpstr>
      <vt:lpstr>Требования к тексту</vt:lpstr>
      <vt:lpstr>Образец титульного листа</vt:lpstr>
      <vt:lpstr>На втором листе – содержание работы </vt:lpstr>
      <vt:lpstr>Оформление списка литературы в соответствии  с ГОСТом 2008.  Монографии:</vt:lpstr>
      <vt:lpstr>Статьи:</vt:lpstr>
      <vt:lpstr>Оформление ссылок в тексте:</vt:lpstr>
      <vt:lpstr>Оформление ссылок в тексте: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Работа над диссертацией</dc:title>
  <dc:creator>Morozova</dc:creator>
  <cp:lastModifiedBy>Morozova</cp:lastModifiedBy>
  <cp:revision>4</cp:revision>
  <dcterms:created xsi:type="dcterms:W3CDTF">2014-02-11T06:14:43Z</dcterms:created>
  <dcterms:modified xsi:type="dcterms:W3CDTF">2014-02-11T06:53:56Z</dcterms:modified>
</cp:coreProperties>
</file>

<file path=docProps/thumbnail.jpeg>
</file>